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  <a:gs pos="100000">
              <a:schemeClr val="bg2">
                <a:lumMod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FE783-4D26-468D-9190-B09B44340611}" type="datetimeFigureOut">
              <a:rPr lang="es-ES" smtClean="0"/>
              <a:pPr/>
              <a:t>31/05/2012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0B4F-F3A0-4C9E-A0B2-7E31039094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2.png"/><Relationship Id="rId5" Type="http://schemas.microsoft.com/office/2007/relationships/media" Target="../media/media2.wav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6" Type="http://schemas.openxmlformats.org/officeDocument/2006/relationships/image" Target="../media/image2.png"/><Relationship Id="rId5" Type="http://schemas.microsoft.com/office/2007/relationships/media" Target="../media/media3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6" Type="http://schemas.microsoft.com/office/2007/relationships/media" Target="../media/media4.wav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6" Type="http://schemas.openxmlformats.org/officeDocument/2006/relationships/image" Target="../media/image2.png"/><Relationship Id="rId5" Type="http://schemas.microsoft.com/office/2007/relationships/media" Target="../media/media5.wav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Casa da </a:t>
            </a:r>
            <a:r>
              <a:rPr lang="es-E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Moura</a:t>
            </a:r>
            <a:endParaRPr lang="es-E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00232" y="4071942"/>
            <a:ext cx="4996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Ignacio Corchero</a:t>
            </a:r>
          </a:p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Sara </a:t>
            </a:r>
            <a:r>
              <a:rPr lang="es-E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Santórum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5 Aud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89"/>
    </mc:Choice>
    <mc:Fallback>
      <p:transition spd="slow" advTm="6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gl-ES" sz="3100" dirty="0" smtClean="0"/>
              <a:t>É unha construción megalítica situada no concello de</a:t>
            </a: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>Calvos de Randín (Ourense).</a:t>
            </a:r>
            <a:endParaRPr lang="gl-ES" dirty="0"/>
          </a:p>
        </p:txBody>
      </p:sp>
      <p:pic>
        <p:nvPicPr>
          <p:cNvPr id="8" name="Picture 2" descr="http://4.bp.blogspot.com/_ZtW9T5sHTa8/RnxD3WpY00I/AAAAAAAAAOk/JHTlw9zFQ0A/s320/Negr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9906" b="68055"/>
          <a:stretch>
            <a:fillRect/>
          </a:stretch>
        </p:blipFill>
        <p:spPr bwMode="auto">
          <a:xfrm>
            <a:off x="3714744" y="4357694"/>
            <a:ext cx="1841837" cy="11430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885"/>
    </mc:Choice>
    <mc:Fallback>
      <p:transition spd="slow" advTm="8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Llamada ovalada"/>
          <p:cNvSpPr/>
          <p:nvPr/>
        </p:nvSpPr>
        <p:spPr>
          <a:xfrm>
            <a:off x="2000232" y="428604"/>
            <a:ext cx="1928826" cy="1143008"/>
          </a:xfrm>
          <a:prstGeom prst="wedgeEllipseCallout">
            <a:avLst>
              <a:gd name="adj1" fmla="val -60767"/>
              <a:gd name="adj2" fmla="val 47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 logo, para onde vai?</a:t>
            </a:r>
            <a:endParaRPr lang="es-ES" dirty="0"/>
          </a:p>
        </p:txBody>
      </p:sp>
      <p:pic>
        <p:nvPicPr>
          <p:cNvPr id="4" name="Picture 2" descr="http://4.bp.blogspot.com/_ZtW9T5sHTa8/RnxD3WpY00I/AAAAAAAAAOk/JHTlw9zFQ0A/s320/Negra.JPG"/>
          <p:cNvPicPr>
            <a:picLocks noChangeAspect="1" noChangeArrowheads="1"/>
          </p:cNvPicPr>
          <p:nvPr/>
        </p:nvPicPr>
        <p:blipFill>
          <a:blip r:embed="rId3" cstate="print"/>
          <a:srcRect l="29906" b="68055"/>
          <a:stretch>
            <a:fillRect/>
          </a:stretch>
        </p:blipFill>
        <p:spPr bwMode="auto">
          <a:xfrm>
            <a:off x="285720" y="857232"/>
            <a:ext cx="1841837" cy="11430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http://www.literativa.com/contenido/objetos/9a/c4/20/9ac420b52df107f4a2b7d6c2a62895de38407ea9/mini_200_152_1283395306396893.jpg"/>
          <p:cNvPicPr>
            <a:picLocks noChangeAspect="1" noChangeArrowheads="1"/>
          </p:cNvPicPr>
          <p:nvPr/>
        </p:nvPicPr>
        <p:blipFill>
          <a:blip r:embed="rId4" cstate="print"/>
          <a:srcRect l="7500" t="2500" b="9999"/>
          <a:stretch>
            <a:fillRect/>
          </a:stretch>
        </p:blipFill>
        <p:spPr bwMode="auto">
          <a:xfrm>
            <a:off x="7000892" y="642918"/>
            <a:ext cx="1359353" cy="19288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6 Llamada rectangular redondeada"/>
          <p:cNvSpPr/>
          <p:nvPr/>
        </p:nvSpPr>
        <p:spPr>
          <a:xfrm>
            <a:off x="4714876" y="928670"/>
            <a:ext cx="1714512" cy="1143008"/>
          </a:xfrm>
          <a:prstGeom prst="wedgeRoundRectCallout">
            <a:avLst>
              <a:gd name="adj1" fmla="val 69960"/>
              <a:gd name="adj2" fmla="val 3678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Voulle</a:t>
            </a:r>
            <a:r>
              <a:rPr lang="pt-BR" dirty="0" smtClean="0"/>
              <a:t> para a feira mercar uns </a:t>
            </a:r>
            <a:r>
              <a:rPr lang="pt-BR" dirty="0" err="1" smtClean="0"/>
              <a:t>porquiños</a:t>
            </a:r>
            <a:r>
              <a:rPr lang="pt-BR" dirty="0" smtClean="0"/>
              <a:t>.</a:t>
            </a:r>
            <a:br>
              <a:rPr lang="pt-BR" dirty="0" smtClean="0"/>
            </a:br>
            <a:endParaRPr lang="es-ES" dirty="0"/>
          </a:p>
        </p:txBody>
      </p:sp>
      <p:pic>
        <p:nvPicPr>
          <p:cNvPr id="10" name="Picture 2" descr="http://4.bp.blogspot.com/_ZtW9T5sHTa8/RnxD3WpY00I/AAAAAAAAAOk/JHTlw9zFQ0A/s320/Negra.JPG"/>
          <p:cNvPicPr>
            <a:picLocks noChangeAspect="1" noChangeArrowheads="1"/>
          </p:cNvPicPr>
          <p:nvPr/>
        </p:nvPicPr>
        <p:blipFill>
          <a:blip r:embed="rId3" cstate="print"/>
          <a:srcRect l="29906" b="68055"/>
          <a:stretch>
            <a:fillRect/>
          </a:stretch>
        </p:blipFill>
        <p:spPr bwMode="auto">
          <a:xfrm>
            <a:off x="0" y="2786058"/>
            <a:ext cx="1841837" cy="11430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10 Llamada ovalada"/>
          <p:cNvSpPr/>
          <p:nvPr/>
        </p:nvSpPr>
        <p:spPr>
          <a:xfrm>
            <a:off x="1928794" y="2285992"/>
            <a:ext cx="1785950" cy="1143008"/>
          </a:xfrm>
          <a:prstGeom prst="wedgeEllipseCallout">
            <a:avLst>
              <a:gd name="adj1" fmla="val -44452"/>
              <a:gd name="adj2" fmla="val 64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¿E </a:t>
            </a:r>
            <a:r>
              <a:rPr lang="pt-BR" sz="1600" dirty="0" err="1" smtClean="0"/>
              <a:t>ten</a:t>
            </a:r>
            <a:r>
              <a:rPr lang="pt-BR" sz="1600" dirty="0" smtClean="0"/>
              <a:t> </a:t>
            </a:r>
            <a:r>
              <a:rPr lang="pt-BR" sz="1600" dirty="0" err="1" smtClean="0"/>
              <a:t>moito</a:t>
            </a:r>
            <a:r>
              <a:rPr lang="pt-BR" sz="1600" dirty="0" smtClean="0"/>
              <a:t> </a:t>
            </a:r>
            <a:r>
              <a:rPr lang="pt-BR" sz="1600" dirty="0" err="1" smtClean="0"/>
              <a:t>diñeiro</a:t>
            </a:r>
            <a:r>
              <a:rPr lang="pt-BR" sz="1600" dirty="0" smtClean="0"/>
              <a:t> para os mercar?</a:t>
            </a:r>
            <a:endParaRPr lang="es-ES" sz="1600" dirty="0"/>
          </a:p>
        </p:txBody>
      </p:sp>
      <p:sp>
        <p:nvSpPr>
          <p:cNvPr id="12" name="11 Llamada rectangular redondeada"/>
          <p:cNvSpPr/>
          <p:nvPr/>
        </p:nvSpPr>
        <p:spPr>
          <a:xfrm>
            <a:off x="4572000" y="2500306"/>
            <a:ext cx="1785950" cy="1357322"/>
          </a:xfrm>
          <a:prstGeom prst="wedgeRoundRectCallout">
            <a:avLst>
              <a:gd name="adj1" fmla="val 60436"/>
              <a:gd name="adj2" fmla="val 3507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Ai</a:t>
            </a:r>
            <a:r>
              <a:rPr lang="es-ES" dirty="0" smtClean="0"/>
              <a:t>, señor, </a:t>
            </a:r>
            <a:r>
              <a:rPr lang="es-ES" dirty="0" err="1" smtClean="0"/>
              <a:t>eu</a:t>
            </a:r>
            <a:r>
              <a:rPr lang="es-ES" dirty="0" smtClean="0"/>
              <a:t> </a:t>
            </a:r>
            <a:r>
              <a:rPr lang="es-ES" dirty="0" err="1" smtClean="0"/>
              <a:t>diñeiro</a:t>
            </a:r>
            <a:r>
              <a:rPr lang="es-ES" dirty="0" smtClean="0"/>
              <a:t> </a:t>
            </a:r>
            <a:r>
              <a:rPr lang="es-ES" dirty="0" err="1" smtClean="0"/>
              <a:t>téñolle</a:t>
            </a:r>
            <a:r>
              <a:rPr lang="es-ES" dirty="0" smtClean="0"/>
              <a:t> </a:t>
            </a:r>
            <a:r>
              <a:rPr lang="es-ES" dirty="0" err="1" smtClean="0"/>
              <a:t>pouquiño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3" name="Picture 2" descr="http://www.literativa.com/contenido/objetos/9a/c4/20/9ac420b52df107f4a2b7d6c2a62895de38407ea9/mini_200_152_1283395306396893.jpg"/>
          <p:cNvPicPr>
            <a:picLocks noChangeAspect="1" noChangeArrowheads="1"/>
          </p:cNvPicPr>
          <p:nvPr/>
        </p:nvPicPr>
        <p:blipFill>
          <a:blip r:embed="rId4" cstate="print"/>
          <a:srcRect l="7500" t="2500" b="9999"/>
          <a:stretch>
            <a:fillRect/>
          </a:stretch>
        </p:blipFill>
        <p:spPr bwMode="auto">
          <a:xfrm>
            <a:off x="7072330" y="2714620"/>
            <a:ext cx="1359353" cy="19288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http://4.bp.blogspot.com/_ZtW9T5sHTa8/RnxD3WpY00I/AAAAAAAAAOk/JHTlw9zFQ0A/s320/Negra.JPG"/>
          <p:cNvPicPr>
            <a:picLocks noChangeAspect="1" noChangeArrowheads="1"/>
          </p:cNvPicPr>
          <p:nvPr/>
        </p:nvPicPr>
        <p:blipFill>
          <a:blip r:embed="rId3" cstate="print"/>
          <a:srcRect l="29906" b="68055"/>
          <a:stretch>
            <a:fillRect/>
          </a:stretch>
        </p:blipFill>
        <p:spPr bwMode="auto">
          <a:xfrm>
            <a:off x="0" y="5000636"/>
            <a:ext cx="1841837" cy="11430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14 Llamada ovalada"/>
          <p:cNvSpPr/>
          <p:nvPr/>
        </p:nvSpPr>
        <p:spPr>
          <a:xfrm>
            <a:off x="2214546" y="4286256"/>
            <a:ext cx="3429024" cy="2071702"/>
          </a:xfrm>
          <a:prstGeom prst="wedgeEllipseCallout">
            <a:avLst>
              <a:gd name="adj1" fmla="val -61214"/>
              <a:gd name="adj2" fmla="val 29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Ben, pois </a:t>
            </a:r>
            <a:r>
              <a:rPr lang="pt-BR" sz="1600" dirty="0" err="1" smtClean="0"/>
              <a:t>vas</a:t>
            </a:r>
            <a:r>
              <a:rPr lang="pt-BR" sz="1600" dirty="0" smtClean="0"/>
              <a:t> á feira e mercas </a:t>
            </a:r>
            <a:r>
              <a:rPr lang="pt-BR" sz="1600" dirty="0" err="1" smtClean="0"/>
              <a:t>dous</a:t>
            </a:r>
            <a:r>
              <a:rPr lang="pt-BR" sz="1600" dirty="0" smtClean="0"/>
              <a:t> porcos, dos </a:t>
            </a:r>
            <a:r>
              <a:rPr lang="pt-BR" sz="1600" dirty="0" err="1" smtClean="0"/>
              <a:t>mellores</a:t>
            </a:r>
            <a:r>
              <a:rPr lang="pt-BR" sz="1600" dirty="0" smtClean="0"/>
              <a:t> que </a:t>
            </a:r>
            <a:r>
              <a:rPr lang="pt-BR" sz="1600" dirty="0" err="1" smtClean="0"/>
              <a:t>haxa</a:t>
            </a:r>
            <a:r>
              <a:rPr lang="pt-BR" sz="1600" dirty="0" smtClean="0"/>
              <a:t>. E </a:t>
            </a:r>
            <a:r>
              <a:rPr lang="pt-BR" sz="1600" dirty="0" err="1" smtClean="0"/>
              <a:t>espérasme</a:t>
            </a:r>
            <a:r>
              <a:rPr lang="pt-BR" sz="1600" dirty="0" smtClean="0"/>
              <a:t> </a:t>
            </a:r>
            <a:r>
              <a:rPr lang="pt-BR" sz="1600" dirty="0" err="1" smtClean="0"/>
              <a:t>alí</a:t>
            </a:r>
            <a:r>
              <a:rPr lang="pt-BR" sz="1600" dirty="0" smtClean="0"/>
              <a:t>, ti e </a:t>
            </a:r>
            <a:r>
              <a:rPr lang="pt-BR" sz="1600" dirty="0" err="1" smtClean="0"/>
              <a:t>mailos</a:t>
            </a:r>
            <a:r>
              <a:rPr lang="pt-BR" sz="1600" dirty="0" smtClean="0"/>
              <a:t> que </a:t>
            </a:r>
            <a:r>
              <a:rPr lang="pt-BR" sz="1600" dirty="0" err="1" smtClean="0"/>
              <a:t>chos</a:t>
            </a:r>
            <a:r>
              <a:rPr lang="pt-BR" sz="1600" dirty="0" smtClean="0"/>
              <a:t> </a:t>
            </a:r>
            <a:r>
              <a:rPr lang="pt-BR" sz="1600" dirty="0" err="1" smtClean="0"/>
              <a:t>vendan</a:t>
            </a:r>
            <a:r>
              <a:rPr lang="pt-BR" sz="1600" dirty="0" smtClean="0"/>
              <a:t>. E </a:t>
            </a:r>
            <a:r>
              <a:rPr lang="pt-BR" sz="1600" dirty="0" err="1" smtClean="0"/>
              <a:t>despois</a:t>
            </a:r>
            <a:r>
              <a:rPr lang="pt-BR" sz="1600" dirty="0" smtClean="0"/>
              <a:t> vou eu e </a:t>
            </a:r>
            <a:r>
              <a:rPr lang="pt-BR" sz="1600" dirty="0" err="1" smtClean="0"/>
              <a:t>págollelos</a:t>
            </a:r>
            <a:endParaRPr lang="es-ES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215074" y="5357826"/>
            <a:ext cx="2071702" cy="14773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Pasou</a:t>
            </a:r>
            <a:r>
              <a:rPr lang="pt-BR" dirty="0" smtClean="0"/>
              <a:t> todo segundo </a:t>
            </a:r>
            <a:r>
              <a:rPr lang="pt-BR" dirty="0" err="1" smtClean="0"/>
              <a:t>dixo</a:t>
            </a:r>
            <a:r>
              <a:rPr lang="pt-BR" dirty="0" smtClean="0"/>
              <a:t> a moura; e a moura quedou </a:t>
            </a:r>
            <a:r>
              <a:rPr lang="pt-BR" dirty="0" err="1" smtClean="0"/>
              <a:t>cun</a:t>
            </a:r>
            <a:r>
              <a:rPr lang="pt-BR" dirty="0" smtClean="0"/>
              <a:t> porco e o home </a:t>
            </a:r>
            <a:r>
              <a:rPr lang="pt-BR" dirty="0" err="1" smtClean="0"/>
              <a:t>con</a:t>
            </a:r>
            <a:r>
              <a:rPr lang="pt-BR" dirty="0" smtClean="0"/>
              <a:t> outro.</a:t>
            </a:r>
            <a:endParaRPr lang="es-ES" dirty="0"/>
          </a:p>
        </p:txBody>
      </p:sp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081"/>
    </mc:Choice>
    <mc:Fallback>
      <p:transition spd="slow" advTm="27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285728"/>
            <a:ext cx="3357586" cy="3693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Entón</a:t>
            </a:r>
            <a:r>
              <a:rPr lang="pt-BR" dirty="0" smtClean="0"/>
              <a:t>, a moura </a:t>
            </a:r>
            <a:r>
              <a:rPr lang="pt-BR" dirty="0" err="1" smtClean="0"/>
              <a:t>díxolle</a:t>
            </a:r>
            <a:r>
              <a:rPr lang="pt-BR" dirty="0" smtClean="0"/>
              <a:t> ao home:</a:t>
            </a:r>
            <a:endParaRPr lang="es-ES" dirty="0"/>
          </a:p>
        </p:txBody>
      </p:sp>
      <p:pic>
        <p:nvPicPr>
          <p:cNvPr id="5" name="Picture 2" descr="http://4.bp.blogspot.com/_ZtW9T5sHTa8/RnxD3WpY00I/AAAAAAAAAOk/JHTlw9zFQ0A/s320/Negra.JPG"/>
          <p:cNvPicPr>
            <a:picLocks noChangeAspect="1" noChangeArrowheads="1"/>
          </p:cNvPicPr>
          <p:nvPr/>
        </p:nvPicPr>
        <p:blipFill>
          <a:blip r:embed="rId3" cstate="print"/>
          <a:srcRect l="29906" b="68055"/>
          <a:stretch>
            <a:fillRect/>
          </a:stretch>
        </p:blipFill>
        <p:spPr bwMode="auto">
          <a:xfrm>
            <a:off x="214282" y="1071546"/>
            <a:ext cx="1841837" cy="11430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5 Llamada ovalada"/>
          <p:cNvSpPr/>
          <p:nvPr/>
        </p:nvSpPr>
        <p:spPr>
          <a:xfrm>
            <a:off x="1928794" y="857232"/>
            <a:ext cx="4500594" cy="1785950"/>
          </a:xfrm>
          <a:prstGeom prst="wedgeEllipseCallout">
            <a:avLst>
              <a:gd name="adj1" fmla="val -53969"/>
              <a:gd name="adj2" fmla="val 19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Mira, tráeme aquí todas as </a:t>
            </a:r>
            <a:r>
              <a:rPr lang="es-ES" sz="1400" dirty="0" err="1" smtClean="0"/>
              <a:t>mañás</a:t>
            </a:r>
            <a:r>
              <a:rPr lang="es-ES" sz="1400" dirty="0" smtClean="0"/>
              <a:t> cedo medio neto de </a:t>
            </a:r>
            <a:r>
              <a:rPr lang="es-ES" sz="1400" dirty="0" err="1" smtClean="0"/>
              <a:t>leite</a:t>
            </a:r>
            <a:r>
              <a:rPr lang="es-ES" sz="1400" dirty="0" smtClean="0"/>
              <a:t>. Ti non chames por </a:t>
            </a:r>
            <a:r>
              <a:rPr lang="es-ES" sz="1400" dirty="0" err="1" smtClean="0"/>
              <a:t>ninguén</a:t>
            </a:r>
            <a:r>
              <a:rPr lang="es-ES" sz="1400" dirty="0" smtClean="0"/>
              <a:t>. </a:t>
            </a:r>
            <a:r>
              <a:rPr lang="es-ES" sz="1400" dirty="0" err="1" smtClean="0"/>
              <a:t>Déixamo</a:t>
            </a:r>
            <a:r>
              <a:rPr lang="es-ES" sz="1400" dirty="0" smtClean="0"/>
              <a:t> </a:t>
            </a:r>
            <a:r>
              <a:rPr lang="es-ES" sz="1400" dirty="0" err="1" smtClean="0"/>
              <a:t>neste</a:t>
            </a:r>
            <a:r>
              <a:rPr lang="es-ES" sz="1400" dirty="0" smtClean="0"/>
              <a:t> sitio que </a:t>
            </a:r>
            <a:r>
              <a:rPr lang="es-ES" sz="1400" dirty="0" err="1" smtClean="0"/>
              <a:t>xa</a:t>
            </a:r>
            <a:r>
              <a:rPr lang="es-ES" sz="1400" dirty="0" smtClean="0"/>
              <a:t> </a:t>
            </a:r>
            <a:r>
              <a:rPr lang="es-ES" sz="1400" dirty="0" err="1" smtClean="0"/>
              <a:t>terás</a:t>
            </a:r>
            <a:r>
              <a:rPr lang="es-ES" sz="1400" dirty="0" smtClean="0"/>
              <a:t> </a:t>
            </a:r>
            <a:r>
              <a:rPr lang="es-ES" sz="1400" dirty="0" err="1" smtClean="0"/>
              <a:t>nel</a:t>
            </a:r>
            <a:r>
              <a:rPr lang="es-ES" sz="1400" dirty="0" smtClean="0"/>
              <a:t> un peso todos os días. E así </a:t>
            </a:r>
            <a:r>
              <a:rPr lang="es-ES" sz="1400" dirty="0" err="1" smtClean="0"/>
              <a:t>sempre</a:t>
            </a:r>
            <a:r>
              <a:rPr lang="es-ES" sz="1400" dirty="0" smtClean="0"/>
              <a:t>. E ten tino de non </a:t>
            </a:r>
            <a:r>
              <a:rPr lang="es-ES" sz="1400" dirty="0" err="1" smtClean="0"/>
              <a:t>dicir</a:t>
            </a:r>
            <a:r>
              <a:rPr lang="es-ES" sz="1400" dirty="0" smtClean="0"/>
              <a:t> nada a </a:t>
            </a:r>
            <a:r>
              <a:rPr lang="es-ES" sz="1400" dirty="0" err="1" smtClean="0"/>
              <a:t>ninguén</a:t>
            </a:r>
            <a:r>
              <a:rPr lang="es-ES" sz="1400" dirty="0" smtClean="0"/>
              <a:t>, que estas </a:t>
            </a:r>
            <a:r>
              <a:rPr lang="es-ES" sz="1400" dirty="0" err="1" smtClean="0"/>
              <a:t>cousas</a:t>
            </a:r>
            <a:r>
              <a:rPr lang="es-ES" sz="1400" dirty="0" smtClean="0"/>
              <a:t> non se poden </a:t>
            </a:r>
            <a:r>
              <a:rPr lang="es-ES" sz="1400" dirty="0" err="1" smtClean="0"/>
              <a:t>dicir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42844" y="2714620"/>
            <a:ext cx="5214974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 por </a:t>
            </a:r>
            <a:r>
              <a:rPr lang="pt-BR" dirty="0" err="1" smtClean="0"/>
              <a:t>moito</a:t>
            </a:r>
            <a:r>
              <a:rPr lang="pt-BR" dirty="0" smtClean="0"/>
              <a:t> tempo o home levou o leite e </a:t>
            </a:r>
            <a:r>
              <a:rPr lang="pt-BR" dirty="0" err="1" smtClean="0"/>
              <a:t>colleu</a:t>
            </a:r>
            <a:r>
              <a:rPr lang="pt-BR" dirty="0" smtClean="0"/>
              <a:t> os </a:t>
            </a:r>
            <a:r>
              <a:rPr lang="pt-BR" dirty="0" err="1" smtClean="0"/>
              <a:t>cartos</a:t>
            </a:r>
            <a:r>
              <a:rPr lang="pt-BR" dirty="0" smtClean="0"/>
              <a:t>.Mais a </a:t>
            </a:r>
            <a:r>
              <a:rPr lang="pt-BR" dirty="0" err="1" smtClean="0"/>
              <a:t>súa</a:t>
            </a:r>
            <a:r>
              <a:rPr lang="pt-BR" dirty="0" smtClean="0"/>
              <a:t> </a:t>
            </a:r>
            <a:r>
              <a:rPr lang="pt-BR" dirty="0" err="1" smtClean="0"/>
              <a:t>muller</a:t>
            </a:r>
            <a:r>
              <a:rPr lang="pt-BR" dirty="0" smtClean="0"/>
              <a:t> sempre </a:t>
            </a:r>
            <a:r>
              <a:rPr lang="pt-BR" dirty="0" err="1" smtClean="0"/>
              <a:t>lle</a:t>
            </a:r>
            <a:r>
              <a:rPr lang="pt-BR" dirty="0" smtClean="0"/>
              <a:t> </a:t>
            </a:r>
            <a:r>
              <a:rPr lang="pt-BR" dirty="0" err="1" smtClean="0"/>
              <a:t>andaba</a:t>
            </a:r>
            <a:r>
              <a:rPr lang="pt-BR" dirty="0" smtClean="0"/>
              <a:t> </a:t>
            </a:r>
            <a:r>
              <a:rPr lang="pt-BR" dirty="0" err="1" smtClean="0"/>
              <a:t>dicindo</a:t>
            </a:r>
            <a:r>
              <a:rPr lang="pt-BR" dirty="0" smtClean="0"/>
              <a:t>:</a:t>
            </a:r>
            <a:endParaRPr lang="es-ES" dirty="0"/>
          </a:p>
        </p:txBody>
      </p:sp>
      <p:pic>
        <p:nvPicPr>
          <p:cNvPr id="16386" name="Picture 2" descr="http://www.artelista.com/campesina-vieja-MS/01/mwm00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29454" y="3500438"/>
            <a:ext cx="1852657" cy="21542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10 Llamada rectangular"/>
          <p:cNvSpPr/>
          <p:nvPr/>
        </p:nvSpPr>
        <p:spPr>
          <a:xfrm>
            <a:off x="3786182" y="3500438"/>
            <a:ext cx="2500330" cy="1571636"/>
          </a:xfrm>
          <a:prstGeom prst="wedgeRectCallout">
            <a:avLst>
              <a:gd name="adj1" fmla="val 62758"/>
              <a:gd name="adj2" fmla="val 334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¿De onde </a:t>
            </a:r>
            <a:r>
              <a:rPr lang="pt-BR" dirty="0" err="1" smtClean="0"/>
              <a:t>che</a:t>
            </a:r>
            <a:r>
              <a:rPr lang="pt-BR" dirty="0" smtClean="0"/>
              <a:t> </a:t>
            </a:r>
            <a:r>
              <a:rPr lang="pt-BR" dirty="0" err="1" smtClean="0"/>
              <a:t>veñen</a:t>
            </a:r>
            <a:r>
              <a:rPr lang="pt-BR" dirty="0" smtClean="0"/>
              <a:t> os </a:t>
            </a:r>
            <a:r>
              <a:rPr lang="pt-BR" dirty="0" err="1" smtClean="0"/>
              <a:t>cartos</a:t>
            </a:r>
            <a:r>
              <a:rPr lang="pt-BR" dirty="0" smtClean="0"/>
              <a:t>? Porque antes </a:t>
            </a:r>
            <a:r>
              <a:rPr lang="pt-BR" dirty="0" err="1" smtClean="0"/>
              <a:t>non</a:t>
            </a:r>
            <a:r>
              <a:rPr lang="pt-BR" dirty="0" smtClean="0"/>
              <a:t> </a:t>
            </a:r>
            <a:r>
              <a:rPr lang="pt-BR" dirty="0" err="1" smtClean="0"/>
              <a:t>tiñamos</a:t>
            </a:r>
            <a:r>
              <a:rPr lang="pt-BR" dirty="0" smtClean="0"/>
              <a:t> case </a:t>
            </a:r>
            <a:r>
              <a:rPr lang="pt-BR" dirty="0" err="1" smtClean="0"/>
              <a:t>ningún</a:t>
            </a:r>
            <a:r>
              <a:rPr lang="pt-BR" dirty="0" smtClean="0"/>
              <a:t> e agora temos </a:t>
            </a:r>
            <a:r>
              <a:rPr lang="pt-BR" dirty="0" err="1" smtClean="0"/>
              <a:t>moitos</a:t>
            </a:r>
            <a:r>
              <a:rPr lang="pt-BR" dirty="0" smtClean="0"/>
              <a:t>. Ti </a:t>
            </a:r>
            <a:r>
              <a:rPr lang="pt-BR" dirty="0" err="1" smtClean="0"/>
              <a:t>tes</a:t>
            </a:r>
            <a:r>
              <a:rPr lang="pt-BR" dirty="0" smtClean="0"/>
              <a:t> que ter unha amiga que </a:t>
            </a:r>
            <a:r>
              <a:rPr lang="pt-BR" dirty="0" err="1" smtClean="0"/>
              <a:t>chos</a:t>
            </a:r>
            <a:r>
              <a:rPr lang="pt-BR" dirty="0" smtClean="0"/>
              <a:t> dá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57224" y="4286256"/>
            <a:ext cx="2373663" cy="3693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E o home </a:t>
            </a:r>
            <a:r>
              <a:rPr lang="es-ES" dirty="0" err="1" smtClean="0"/>
              <a:t>contestáballe</a:t>
            </a:r>
            <a:endParaRPr lang="es-ES" dirty="0"/>
          </a:p>
        </p:txBody>
      </p:sp>
      <p:sp>
        <p:nvSpPr>
          <p:cNvPr id="13" name="12 Llamada rectangular redondeada"/>
          <p:cNvSpPr/>
          <p:nvPr/>
        </p:nvSpPr>
        <p:spPr>
          <a:xfrm>
            <a:off x="2786050" y="5286388"/>
            <a:ext cx="2000264" cy="1571612"/>
          </a:xfrm>
          <a:prstGeom prst="wedgeRoundRectCallout">
            <a:avLst>
              <a:gd name="adj1" fmla="val -59514"/>
              <a:gd name="adj2" fmla="val 3161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Non, muller, non. Ti come e bebe, e a min déixame, que eu non teño amiga ningunha.</a:t>
            </a:r>
            <a:endParaRPr lang="es-ES" dirty="0"/>
          </a:p>
        </p:txBody>
      </p:sp>
      <p:pic>
        <p:nvPicPr>
          <p:cNvPr id="14" name="Picture 2" descr="http://www.literativa.com/contenido/objetos/9a/c4/20/9ac420b52df107f4a2b7d6c2a62895de38407ea9/mini_200_152_1283395306396893.jpg"/>
          <p:cNvPicPr>
            <a:picLocks noChangeAspect="1" noChangeArrowheads="1"/>
          </p:cNvPicPr>
          <p:nvPr/>
        </p:nvPicPr>
        <p:blipFill>
          <a:blip r:embed="rId5" cstate="print"/>
          <a:srcRect l="7500" t="2500" b="9999"/>
          <a:stretch>
            <a:fillRect/>
          </a:stretch>
        </p:blipFill>
        <p:spPr bwMode="auto">
          <a:xfrm flipH="1">
            <a:off x="428596" y="4929174"/>
            <a:ext cx="1359353" cy="19288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822"/>
    </mc:Choice>
    <mc:Fallback>
      <p:transition spd="slow" advTm="39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28926" y="285728"/>
            <a:ext cx="2143023" cy="3693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 ela </a:t>
            </a:r>
            <a:r>
              <a:rPr lang="pt-BR" dirty="0" err="1" smtClean="0"/>
              <a:t>volvía</a:t>
            </a:r>
            <a:r>
              <a:rPr lang="pt-BR" dirty="0" smtClean="0"/>
              <a:t> a porfiar:</a:t>
            </a:r>
            <a:endParaRPr lang="es-ES" dirty="0"/>
          </a:p>
        </p:txBody>
      </p:sp>
      <p:pic>
        <p:nvPicPr>
          <p:cNvPr id="6" name="Picture 2" descr="http://www.artelista.com/campesina-vieja-MS/01/mwm00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00892" y="571480"/>
            <a:ext cx="1852657" cy="21542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6 Llamada rectangular"/>
          <p:cNvSpPr/>
          <p:nvPr/>
        </p:nvSpPr>
        <p:spPr>
          <a:xfrm>
            <a:off x="4500562" y="857232"/>
            <a:ext cx="2286016" cy="1285884"/>
          </a:xfrm>
          <a:prstGeom prst="wedgeRectCallout">
            <a:avLst>
              <a:gd name="adj1" fmla="val 59289"/>
              <a:gd name="adj2" fmla="val 263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Pois</a:t>
            </a:r>
            <a:r>
              <a:rPr lang="es-ES" dirty="0" smtClean="0"/>
              <a:t> ti </a:t>
            </a:r>
            <a:r>
              <a:rPr lang="es-ES" dirty="0" err="1" smtClean="0"/>
              <a:t>tesmo</a:t>
            </a:r>
            <a:r>
              <a:rPr lang="es-ES" dirty="0" smtClean="0"/>
              <a:t> que </a:t>
            </a:r>
            <a:r>
              <a:rPr lang="es-ES" dirty="0" err="1" smtClean="0"/>
              <a:t>dicir</a:t>
            </a:r>
            <a:r>
              <a:rPr lang="es-ES" dirty="0" smtClean="0"/>
              <a:t>, que de algún lado che </a:t>
            </a:r>
            <a:r>
              <a:rPr lang="es-ES" dirty="0" err="1" smtClean="0"/>
              <a:t>veñen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2714620"/>
            <a:ext cx="6357982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Ao outro </a:t>
            </a:r>
            <a:r>
              <a:rPr lang="pt-BR" dirty="0" err="1" smtClean="0"/>
              <a:t>día</a:t>
            </a:r>
            <a:r>
              <a:rPr lang="pt-BR" dirty="0" smtClean="0"/>
              <a:t> de </a:t>
            </a:r>
            <a:r>
              <a:rPr lang="pt-BR" dirty="0" err="1" smtClean="0"/>
              <a:t>mañá</a:t>
            </a:r>
            <a:r>
              <a:rPr lang="pt-BR" dirty="0" smtClean="0"/>
              <a:t> foi co leite mais ao chegar ao sitio sinalado, </a:t>
            </a:r>
            <a:r>
              <a:rPr lang="pt-BR" dirty="0" err="1" smtClean="0"/>
              <a:t>en</a:t>
            </a:r>
            <a:r>
              <a:rPr lang="pt-BR" dirty="0" smtClean="0"/>
              <a:t> vez de </a:t>
            </a:r>
            <a:r>
              <a:rPr lang="pt-BR" dirty="0" err="1" smtClean="0"/>
              <a:t>cartos</a:t>
            </a:r>
            <a:r>
              <a:rPr lang="pt-BR" dirty="0" smtClean="0"/>
              <a:t>, </a:t>
            </a:r>
            <a:r>
              <a:rPr lang="pt-BR" dirty="0" err="1" smtClean="0"/>
              <a:t>atopou</a:t>
            </a:r>
            <a:r>
              <a:rPr lang="pt-BR" dirty="0" smtClean="0"/>
              <a:t> </a:t>
            </a:r>
            <a:r>
              <a:rPr lang="pt-BR" dirty="0" err="1" smtClean="0"/>
              <a:t>un</a:t>
            </a:r>
            <a:r>
              <a:rPr lang="pt-BR" dirty="0" smtClean="0"/>
              <a:t> corno </a:t>
            </a:r>
            <a:r>
              <a:rPr lang="pt-BR" dirty="0" err="1" smtClean="0"/>
              <a:t>cun</a:t>
            </a:r>
            <a:r>
              <a:rPr lang="pt-BR" dirty="0" smtClean="0"/>
              <a:t> letreiro que </a:t>
            </a:r>
            <a:r>
              <a:rPr lang="pt-BR" dirty="0" err="1" smtClean="0"/>
              <a:t>dicía</a:t>
            </a:r>
            <a:r>
              <a:rPr lang="pt-BR" dirty="0" smtClean="0"/>
              <a:t>: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051720" y="3996353"/>
            <a:ext cx="407367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C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“</a:t>
            </a:r>
            <a:r>
              <a:rPr lang="es-ES" sz="3200" dirty="0" err="1" smtClean="0">
                <a:solidFill>
                  <a:schemeClr val="bg1"/>
                </a:solidFill>
              </a:rPr>
              <a:t>Falaches</a:t>
            </a:r>
            <a:r>
              <a:rPr lang="es-ES" sz="3200" dirty="0" smtClean="0">
                <a:solidFill>
                  <a:schemeClr val="bg1"/>
                </a:solidFill>
              </a:rPr>
              <a:t>, </a:t>
            </a:r>
            <a:r>
              <a:rPr lang="es-ES" sz="3200" dirty="0" err="1" smtClean="0">
                <a:solidFill>
                  <a:schemeClr val="bg1"/>
                </a:solidFill>
              </a:rPr>
              <a:t>corneaches</a:t>
            </a:r>
            <a:r>
              <a:rPr lang="es-ES" sz="3200" dirty="0" smtClean="0">
                <a:solidFill>
                  <a:schemeClr val="bg1"/>
                </a:solidFill>
              </a:rPr>
              <a:t>”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1.bp.blogspot.com/_HvJ_NcfG-ik/SqduQB93vZI/AAAAAAAAHZU/j7l1xMuUopE/s400/mujer+con+cuernos+-+eltonio37.jpg"/>
          <p:cNvPicPr>
            <a:picLocks noChangeAspect="1" noChangeArrowheads="1"/>
          </p:cNvPicPr>
          <p:nvPr/>
        </p:nvPicPr>
        <p:blipFill>
          <a:blip r:embed="rId4" cstate="print"/>
          <a:srcRect t="12500" b="15624"/>
          <a:stretch>
            <a:fillRect/>
          </a:stretch>
        </p:blipFill>
        <p:spPr bwMode="auto">
          <a:xfrm>
            <a:off x="1817517" y="4581128"/>
            <a:ext cx="4644870" cy="20031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781"/>
    </mc:Choice>
    <mc:Fallback>
      <p:transition spd="slow" advTm="17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290</Words>
  <Application>Microsoft Office PowerPoint</Application>
  <PresentationFormat>Presentación en pantalla (4:3)</PresentationFormat>
  <Paragraphs>20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A  Casa da Moura</vt:lpstr>
      <vt:lpstr>É unha construción megalítica situada no concello de Calvos de Randín (Ourense).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Casa da Moura</dc:title>
  <dc:creator>PC</dc:creator>
  <cp:lastModifiedBy>MANUEL</cp:lastModifiedBy>
  <cp:revision>12</cp:revision>
  <dcterms:created xsi:type="dcterms:W3CDTF">2012-03-12T11:55:02Z</dcterms:created>
  <dcterms:modified xsi:type="dcterms:W3CDTF">2012-05-31T11:05:25Z</dcterms:modified>
</cp:coreProperties>
</file>